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11" Type="http://schemas.openxmlformats.org/officeDocument/2006/relationships/slide" Target="slides/slide7.xml"/><Relationship Id="rId22" Type="http://schemas.openxmlformats.org/officeDocument/2006/relationships/font" Target="fonts/Lato-bold.fntdata"/><Relationship Id="rId10" Type="http://schemas.openxmlformats.org/officeDocument/2006/relationships/slide" Target="slides/slide6.xml"/><Relationship Id="rId21" Type="http://schemas.openxmlformats.org/officeDocument/2006/relationships/font" Target="fonts/Lato-regular.fntdata"/><Relationship Id="rId13" Type="http://schemas.openxmlformats.org/officeDocument/2006/relationships/slide" Target="slides/slide9.xml"/><Relationship Id="rId24" Type="http://schemas.openxmlformats.org/officeDocument/2006/relationships/font" Target="fonts/Lato-boldItalic.fntdata"/><Relationship Id="rId12" Type="http://schemas.openxmlformats.org/officeDocument/2006/relationships/slide" Target="slides/slide8.xml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aleway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Raleway-italic.fntdata"/><Relationship Id="rId6" Type="http://schemas.openxmlformats.org/officeDocument/2006/relationships/slide" Target="slides/slide2.xml"/><Relationship Id="rId18" Type="http://schemas.openxmlformats.org/officeDocument/2006/relationships/font" Target="fonts/Raleway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Shape 77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de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Shape 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de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Shape 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Shape 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Shape 3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Shape 5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de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de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de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de"/>
              <a:t>Design Thinking</a:t>
            </a:r>
          </a:p>
        </p:txBody>
      </p:sp>
      <p:sp>
        <p:nvSpPr>
          <p:cNvPr id="87" name="Shape 87"/>
          <p:cNvSpPr txBox="1"/>
          <p:nvPr>
            <p:ph idx="1" type="subTitle"/>
          </p:nvPr>
        </p:nvSpPr>
        <p:spPr>
          <a:xfrm>
            <a:off x="730000" y="2388950"/>
            <a:ext cx="3300900" cy="75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buSzPts val="1600"/>
              <a:buAutoNum type="arabicPeriod"/>
            </a:pPr>
            <a:r>
              <a:rPr lang="de"/>
              <a:t>Ausführbare Komponenten</a:t>
            </a:r>
          </a:p>
        </p:txBody>
      </p:sp>
      <p:sp>
        <p:nvSpPr>
          <p:cNvPr id="88" name="Shape 88"/>
          <p:cNvSpPr txBox="1"/>
          <p:nvPr>
            <p:ph idx="2" type="body"/>
          </p:nvPr>
        </p:nvSpPr>
        <p:spPr>
          <a:xfrm>
            <a:off x="5174225" y="1352625"/>
            <a:ext cx="3775200" cy="3025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Front-End Shop / Dashboard</a:t>
            </a:r>
          </a:p>
          <a:p>
            <a:pPr indent="-29845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de"/>
              <a:t>grundlegendes Konzept entwickelt</a:t>
            </a:r>
          </a:p>
          <a:p>
            <a:pPr indent="-29845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de"/>
              <a:t>Prototyp erstellt und erweitert</a:t>
            </a:r>
          </a:p>
          <a:p>
            <a:pPr indent="-29845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de"/>
              <a:t>im Browser aufrufbar</a:t>
            </a:r>
          </a:p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Interaction API</a:t>
            </a:r>
          </a:p>
          <a:p>
            <a:pPr indent="-29845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de"/>
              <a:t>Klassenstruktur angelegt und implementiert</a:t>
            </a:r>
          </a:p>
          <a:p>
            <a:pPr indent="-298450" lvl="1" marL="914400" rtl="0">
              <a:lnSpc>
                <a:spcPct val="150000"/>
              </a:lnSpc>
              <a:spcBef>
                <a:spcPts val="0"/>
              </a:spcBef>
              <a:buSzPts val="1100"/>
              <a:buChar char="○"/>
            </a:pPr>
            <a:r>
              <a:rPr lang="de"/>
              <a:t>Login durch User möglich</a:t>
            </a:r>
          </a:p>
          <a:p>
            <a:pPr indent="0" lvl="0" marL="45720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de"/>
              <a:t>Design Thinking</a:t>
            </a:r>
          </a:p>
        </p:txBody>
      </p:sp>
      <p:sp>
        <p:nvSpPr>
          <p:cNvPr id="154" name="Shape 154"/>
          <p:cNvSpPr txBox="1"/>
          <p:nvPr>
            <p:ph idx="1" type="subTitle"/>
          </p:nvPr>
        </p:nvSpPr>
        <p:spPr>
          <a:xfrm>
            <a:off x="730000" y="2388950"/>
            <a:ext cx="3300900" cy="75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de"/>
              <a:t>5</a:t>
            </a:r>
            <a:r>
              <a:rPr lang="de"/>
              <a:t>.) 	Arbeitsprozesse u. Optimierungen</a:t>
            </a:r>
          </a:p>
        </p:txBody>
      </p:sp>
      <p:sp>
        <p:nvSpPr>
          <p:cNvPr id="155" name="Shape 155"/>
          <p:cNvSpPr txBox="1"/>
          <p:nvPr>
            <p:ph idx="2" type="body"/>
          </p:nvPr>
        </p:nvSpPr>
        <p:spPr>
          <a:xfrm>
            <a:off x="5174225" y="1352625"/>
            <a:ext cx="3775200" cy="3025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Arbeitsprozesse</a:t>
            </a:r>
          </a:p>
          <a:p>
            <a:pPr indent="-29845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de"/>
              <a:t>gute Aufgabenverteilung</a:t>
            </a:r>
          </a:p>
          <a:p>
            <a:pPr indent="-29845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de"/>
              <a:t>regelmäßige Treffen</a:t>
            </a:r>
          </a:p>
          <a:p>
            <a:pPr indent="-29845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de"/>
              <a:t>Scrum Ablauf</a:t>
            </a:r>
          </a:p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Optimierungen</a:t>
            </a:r>
          </a:p>
          <a:p>
            <a:pPr indent="-298450" lvl="1" marL="914400" rtl="0">
              <a:lnSpc>
                <a:spcPct val="150000"/>
              </a:lnSpc>
              <a:spcBef>
                <a:spcPts val="0"/>
              </a:spcBef>
              <a:buSzPts val="1100"/>
              <a:buChar char="○"/>
            </a:pPr>
            <a:r>
              <a:rPr lang="de"/>
              <a:t>konsequentere Dokumentation</a:t>
            </a:r>
            <a:r>
              <a:rPr lang="de"/>
              <a:t> </a:t>
            </a:r>
          </a:p>
          <a:p>
            <a:pPr indent="0" lvl="0" marL="45720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de"/>
              <a:t>Design Thinking</a:t>
            </a:r>
          </a:p>
        </p:txBody>
      </p:sp>
      <p:sp>
        <p:nvSpPr>
          <p:cNvPr id="161" name="Shape 161"/>
          <p:cNvSpPr txBox="1"/>
          <p:nvPr>
            <p:ph idx="1" type="subTitle"/>
          </p:nvPr>
        </p:nvSpPr>
        <p:spPr>
          <a:xfrm>
            <a:off x="730000" y="2388950"/>
            <a:ext cx="3300900" cy="75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de"/>
              <a:t>6</a:t>
            </a:r>
            <a:r>
              <a:rPr lang="de"/>
              <a:t>.) 	Nächste Schritte</a:t>
            </a:r>
          </a:p>
        </p:txBody>
      </p:sp>
      <p:sp>
        <p:nvSpPr>
          <p:cNvPr id="162" name="Shape 162"/>
          <p:cNvSpPr txBox="1"/>
          <p:nvPr>
            <p:ph idx="2" type="body"/>
          </p:nvPr>
        </p:nvSpPr>
        <p:spPr>
          <a:xfrm>
            <a:off x="5174225" y="1352625"/>
            <a:ext cx="3775200" cy="3025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Front-End Shop /Dashboard</a:t>
            </a:r>
          </a:p>
          <a:p>
            <a:pPr indent="-29845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de"/>
              <a:t>Verbindung zur Interaction API </a:t>
            </a:r>
          </a:p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Interaction API</a:t>
            </a:r>
          </a:p>
          <a:p>
            <a:pPr indent="-29845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de"/>
              <a:t>Implementierung der Geschäftslogik </a:t>
            </a:r>
          </a:p>
          <a:p>
            <a:pPr indent="-298450" lvl="1" marL="914400" rtl="0">
              <a:lnSpc>
                <a:spcPct val="150000"/>
              </a:lnSpc>
              <a:spcBef>
                <a:spcPts val="0"/>
              </a:spcBef>
              <a:buSzPts val="1100"/>
              <a:buChar char="○"/>
            </a:pPr>
            <a:r>
              <a:rPr lang="de"/>
              <a:t>Austausch mit Agenten</a:t>
            </a:r>
          </a:p>
          <a:p>
            <a:pPr indent="0" lvl="0" marL="45720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" name="Shape 94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431" y="0"/>
            <a:ext cx="839513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" name="Shape 10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" name="Shape 10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438" y="809625"/>
            <a:ext cx="8239125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0390"/>
            <a:ext cx="9144000" cy="4542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" name="Shape 12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" name="Shape 12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76204"/>
            <a:ext cx="7363374" cy="499042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/>
        </p:nvSpPr>
        <p:spPr>
          <a:xfrm>
            <a:off x="4858850" y="0"/>
            <a:ext cx="56538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1828800" rtl="0">
              <a:spcBef>
                <a:spcPts val="0"/>
              </a:spcBef>
              <a:buNone/>
            </a:pPr>
            <a:r>
              <a:rPr b="1" lang="de" sz="2400"/>
              <a:t>Interaction-API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de"/>
              <a:t>Design Thinking</a:t>
            </a:r>
          </a:p>
        </p:txBody>
      </p:sp>
      <p:sp>
        <p:nvSpPr>
          <p:cNvPr id="140" name="Shape 140"/>
          <p:cNvSpPr txBox="1"/>
          <p:nvPr>
            <p:ph idx="1" type="subTitle"/>
          </p:nvPr>
        </p:nvSpPr>
        <p:spPr>
          <a:xfrm>
            <a:off x="730000" y="2388950"/>
            <a:ext cx="3300900" cy="75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de"/>
              <a:t>2.) +3.)	Veränderungen?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de"/>
              <a:t>Was funktioniert nicht?</a:t>
            </a:r>
          </a:p>
        </p:txBody>
      </p:sp>
      <p:sp>
        <p:nvSpPr>
          <p:cNvPr id="141" name="Shape 141"/>
          <p:cNvSpPr txBox="1"/>
          <p:nvPr>
            <p:ph idx="2" type="body"/>
          </p:nvPr>
        </p:nvSpPr>
        <p:spPr>
          <a:xfrm>
            <a:off x="5174225" y="1352625"/>
            <a:ext cx="3775200" cy="3025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Front-End Shop / Dashboard</a:t>
            </a:r>
          </a:p>
          <a:p>
            <a:pPr indent="-29845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de"/>
              <a:t>Anpassung der Seitennavigation</a:t>
            </a:r>
          </a:p>
          <a:p>
            <a:pPr indent="-29845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de"/>
              <a:t>durchgehende klassenbasierte Datenhaltung</a:t>
            </a:r>
          </a:p>
          <a:p>
            <a:pPr indent="-29845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de"/>
              <a:t>Zutatenanzeige updaten</a:t>
            </a:r>
          </a:p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Interaction API</a:t>
            </a:r>
          </a:p>
          <a:p>
            <a:pPr indent="-29845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de"/>
              <a:t>Klassenstruktur an Änderungen nach ScrumMaster Treffen anpassen</a:t>
            </a:r>
          </a:p>
          <a:p>
            <a:pPr indent="-298450" lvl="1" marL="914400" rtl="0">
              <a:lnSpc>
                <a:spcPct val="150000"/>
              </a:lnSpc>
              <a:spcBef>
                <a:spcPts val="0"/>
              </a:spcBef>
              <a:buSzPts val="1100"/>
              <a:buChar char="○"/>
            </a:pPr>
            <a:r>
              <a:rPr lang="de"/>
              <a:t>Automation ML einbinden </a:t>
            </a:r>
          </a:p>
          <a:p>
            <a:pPr indent="0" lvl="0" marL="45720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de"/>
              <a:t>Design Thinking</a:t>
            </a:r>
          </a:p>
        </p:txBody>
      </p:sp>
      <p:sp>
        <p:nvSpPr>
          <p:cNvPr id="147" name="Shape 147"/>
          <p:cNvSpPr txBox="1"/>
          <p:nvPr>
            <p:ph idx="1" type="subTitle"/>
          </p:nvPr>
        </p:nvSpPr>
        <p:spPr>
          <a:xfrm>
            <a:off x="730000" y="2388950"/>
            <a:ext cx="3300900" cy="75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de"/>
              <a:t>4</a:t>
            </a:r>
            <a:r>
              <a:rPr lang="de"/>
              <a:t>.) 	Was fehlt noch?</a:t>
            </a:r>
          </a:p>
        </p:txBody>
      </p:sp>
      <p:sp>
        <p:nvSpPr>
          <p:cNvPr id="148" name="Shape 148"/>
          <p:cNvSpPr txBox="1"/>
          <p:nvPr>
            <p:ph idx="2" type="body"/>
          </p:nvPr>
        </p:nvSpPr>
        <p:spPr>
          <a:xfrm>
            <a:off x="5174225" y="1352625"/>
            <a:ext cx="3775200" cy="3025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Front-End Shop /Dashboard</a:t>
            </a:r>
          </a:p>
          <a:p>
            <a:pPr indent="-29845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de"/>
              <a:t>Produktionsplan anzeigen</a:t>
            </a:r>
          </a:p>
          <a:p>
            <a:pPr indent="-29845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de"/>
              <a:t>Verbindung zur Interaction API </a:t>
            </a:r>
          </a:p>
          <a:p>
            <a:pPr indent="-29845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de"/>
              <a:t>Bestell-/ Produktions-/ Agentenstatus</a:t>
            </a:r>
          </a:p>
          <a:p>
            <a:pPr indent="-29845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de"/>
              <a:t>Produktion starten/stoppen</a:t>
            </a:r>
          </a:p>
          <a:p>
            <a:pPr indent="-29845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de"/>
              <a:t>Progressbar während der Bestellung</a:t>
            </a:r>
          </a:p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Interaction API</a:t>
            </a:r>
          </a:p>
          <a:p>
            <a:pPr indent="-29845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de"/>
              <a:t>Implementierung der Geschäftslogik </a:t>
            </a:r>
          </a:p>
          <a:p>
            <a:pPr indent="-298450" lvl="1" marL="914400" rtl="0">
              <a:lnSpc>
                <a:spcPct val="150000"/>
              </a:lnSpc>
              <a:spcBef>
                <a:spcPts val="0"/>
              </a:spcBef>
              <a:buSzPts val="1100"/>
              <a:buChar char="○"/>
            </a:pPr>
            <a:r>
              <a:rPr lang="de"/>
              <a:t>Austausch mit Agenten über AML</a:t>
            </a:r>
          </a:p>
          <a:p>
            <a:pPr indent="0" lvl="0" marL="45720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